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65"/>
  </p:notesMasterIdLst>
  <p:sldIdLst>
    <p:sldId id="257"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2" r:id="rId26"/>
    <p:sldId id="293" r:id="rId27"/>
    <p:sldId id="294" r:id="rId28"/>
    <p:sldId id="296" r:id="rId29"/>
    <p:sldId id="297" r:id="rId30"/>
    <p:sldId id="295" r:id="rId31"/>
    <p:sldId id="298" r:id="rId32"/>
    <p:sldId id="299" r:id="rId33"/>
    <p:sldId id="300" r:id="rId34"/>
    <p:sldId id="301" r:id="rId35"/>
    <p:sldId id="302" r:id="rId36"/>
    <p:sldId id="303" r:id="rId37"/>
    <p:sldId id="304" r:id="rId38"/>
    <p:sldId id="305" r:id="rId39"/>
    <p:sldId id="306" r:id="rId40"/>
    <p:sldId id="307" r:id="rId41"/>
    <p:sldId id="308" r:id="rId42"/>
    <p:sldId id="309" r:id="rId43"/>
    <p:sldId id="310" r:id="rId44"/>
    <p:sldId id="311" r:id="rId45"/>
    <p:sldId id="312" r:id="rId46"/>
    <p:sldId id="313" r:id="rId47"/>
    <p:sldId id="314" r:id="rId48"/>
    <p:sldId id="315" r:id="rId49"/>
    <p:sldId id="318" r:id="rId50"/>
    <p:sldId id="316" r:id="rId51"/>
    <p:sldId id="317" r:id="rId52"/>
    <p:sldId id="319" r:id="rId53"/>
    <p:sldId id="320" r:id="rId54"/>
    <p:sldId id="321" r:id="rId55"/>
    <p:sldId id="322" r:id="rId56"/>
    <p:sldId id="323" r:id="rId57"/>
    <p:sldId id="324" r:id="rId58"/>
    <p:sldId id="325" r:id="rId59"/>
    <p:sldId id="326" r:id="rId60"/>
    <p:sldId id="327" r:id="rId61"/>
    <p:sldId id="328" r:id="rId62"/>
    <p:sldId id="329" r:id="rId63"/>
    <p:sldId id="330"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859"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1.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presProps" Target="presProp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2.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viewProps" Target="viewProp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1" Type="http://schemas.openxmlformats.org/officeDocument/2006/relationships/customXml" Target="../customXml/item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F85136-8186-4E89-A49D-D81147AD66E4}" type="datetimeFigureOut">
              <a:rPr lang="en-US" smtClean="0"/>
              <a:t>6/21/2017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203405-6E2E-4CB0-940B-CF25B0DD0086}" type="slidenum">
              <a:rPr lang="en-US" smtClean="0"/>
              <a:t>‹#›</a:t>
            </a:fld>
            <a:endParaRPr lang="en-US"/>
          </a:p>
        </p:txBody>
      </p:sp>
    </p:spTree>
    <p:extLst>
      <p:ext uri="{BB962C8B-B14F-4D97-AF65-F5344CB8AC3E}">
        <p14:creationId xmlns:p14="http://schemas.microsoft.com/office/powerpoint/2010/main" val="2991317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6/21/2017 10:08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3"/>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905000"/>
            <a:ext cx="8763000" cy="1523495"/>
          </a:xfrm>
        </p:spPr>
        <p:txBody>
          <a:bodyPr/>
          <a:lstStyle/>
          <a:p>
            <a:r>
              <a:rPr lang="en-US" sz="6000" b="1" dirty="0" err="1" smtClean="0"/>
              <a:t>Kapitel</a:t>
            </a:r>
            <a:r>
              <a:rPr lang="en-US" sz="6000" b="1" dirty="0" smtClean="0"/>
              <a:t> 2-Stufe 3 </a:t>
            </a:r>
            <a:r>
              <a:rPr lang="en-US" sz="6000" b="1" dirty="0" err="1" smtClean="0"/>
              <a:t>Wortschatz</a:t>
            </a:r>
            <a:r>
              <a:rPr lang="en-US" sz="6000" b="1" dirty="0" smtClean="0"/>
              <a:t/>
            </a:r>
            <a:br>
              <a:rPr lang="en-US" sz="6000" b="1" dirty="0" smtClean="0"/>
            </a:br>
            <a:r>
              <a:rPr lang="en-US" sz="6000" b="1" dirty="0" smtClean="0"/>
              <a:t>Regular Deutsch</a:t>
            </a:r>
            <a:endParaRPr lang="en-US" sz="6000" b="1" dirty="0"/>
          </a:p>
        </p:txBody>
      </p:sp>
      <p:sp>
        <p:nvSpPr>
          <p:cNvPr id="3" name="Subtitle 2"/>
          <p:cNvSpPr>
            <a:spLocks noGrp="1"/>
          </p:cNvSpPr>
          <p:nvPr>
            <p:ph type="subTitle" idx="1"/>
          </p:nvPr>
        </p:nvSpPr>
        <p:spPr>
          <a:xfrm>
            <a:off x="609600" y="3505200"/>
            <a:ext cx="7681913" cy="1752600"/>
          </a:xfrm>
        </p:spPr>
        <p:txBody>
          <a:bodyPr>
            <a:normAutofit/>
          </a:bodyPr>
          <a:lstStyle/>
          <a:p>
            <a:r>
              <a:rPr lang="en-US" b="1" dirty="0" smtClean="0"/>
              <a:t>Saying when you do various activities</a:t>
            </a:r>
          </a:p>
          <a:p>
            <a:r>
              <a:rPr lang="en-US" b="1" dirty="0" smtClean="0"/>
              <a:t>Asking for an opinion and expressing yours</a:t>
            </a:r>
          </a:p>
          <a:p>
            <a:r>
              <a:rPr lang="en-US" b="1" dirty="0" smtClean="0"/>
              <a:t>Agreeing and disagreeing</a:t>
            </a:r>
            <a:endParaRPr lang="en-US" b="1"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911292"/>
          </a:xfrm>
        </p:spPr>
        <p:txBody>
          <a:bodyPr/>
          <a:lstStyle/>
          <a:p>
            <a:r>
              <a:rPr lang="en-US" sz="13800" b="1" dirty="0" err="1">
                <a:latin typeface="+mn-lt"/>
              </a:rPr>
              <a:t>i</a:t>
            </a:r>
            <a:r>
              <a:rPr lang="en-US" sz="13800" b="1" dirty="0" err="1" smtClean="0">
                <a:latin typeface="+mn-lt"/>
              </a:rPr>
              <a:t>m</a:t>
            </a:r>
            <a:r>
              <a:rPr lang="en-US" sz="13800" b="1" dirty="0" smtClean="0">
                <a:latin typeface="+mn-lt"/>
              </a:rPr>
              <a:t> </a:t>
            </a:r>
            <a:r>
              <a:rPr lang="en-US" sz="13800" b="1" dirty="0" err="1" smtClean="0">
                <a:latin typeface="+mn-lt"/>
              </a:rPr>
              <a:t>Frühling</a:t>
            </a:r>
            <a:endParaRPr lang="en-US" sz="13800" b="1" dirty="0">
              <a:latin typeface="+mn-lt"/>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257466593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r>
              <a:rPr lang="en-US" sz="11500" b="1" dirty="0" smtClean="0">
                <a:solidFill>
                  <a:schemeClr val="tx1"/>
                </a:solidFill>
              </a:rPr>
              <a:t>in the spring</a:t>
            </a:r>
            <a:endParaRPr lang="en-US" sz="115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47461429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299091"/>
          </a:xfrm>
        </p:spPr>
        <p:txBody>
          <a:bodyPr/>
          <a:lstStyle/>
          <a:p>
            <a:r>
              <a:rPr lang="en-US" sz="16600" b="1" dirty="0" err="1">
                <a:latin typeface="+mn-lt"/>
              </a:rPr>
              <a:t>i</a:t>
            </a:r>
            <a:r>
              <a:rPr lang="en-US" sz="16600" b="1" dirty="0" err="1" smtClean="0">
                <a:latin typeface="+mn-lt"/>
              </a:rPr>
              <a:t>m</a:t>
            </a:r>
            <a:r>
              <a:rPr lang="en-US" sz="16600" b="1" dirty="0" smtClean="0">
                <a:latin typeface="+mn-lt"/>
              </a:rPr>
              <a:t> </a:t>
            </a:r>
            <a:r>
              <a:rPr lang="en-US" sz="16600" b="1" dirty="0" err="1" smtClean="0">
                <a:latin typeface="+mn-lt"/>
              </a:rPr>
              <a:t>Herbst</a:t>
            </a:r>
            <a:endParaRPr lang="en-US" sz="16600" b="1" dirty="0">
              <a:latin typeface="+mn-lt"/>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27347286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299091"/>
          </a:xfrm>
        </p:spPr>
        <p:txBody>
          <a:bodyPr/>
          <a:lstStyle/>
          <a:p>
            <a:r>
              <a:rPr lang="en-US" sz="16600" b="1" dirty="0" smtClean="0">
                <a:solidFill>
                  <a:schemeClr val="tx1"/>
                </a:solidFill>
              </a:rPr>
              <a:t>in the fall</a:t>
            </a:r>
            <a:endParaRPr lang="en-US" sz="166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79243232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299091"/>
          </a:xfrm>
        </p:spPr>
        <p:txBody>
          <a:bodyPr/>
          <a:lstStyle/>
          <a:p>
            <a:r>
              <a:rPr lang="en-US" sz="16600" b="1" dirty="0" err="1" smtClean="0">
                <a:latin typeface="+mn-lt"/>
              </a:rPr>
              <a:t>Wann</a:t>
            </a:r>
            <a:r>
              <a:rPr lang="en-US" sz="16600" b="1" dirty="0" smtClean="0">
                <a:latin typeface="+mn-lt"/>
              </a:rPr>
              <a:t>?</a:t>
            </a:r>
            <a:endParaRPr lang="en-US" sz="16600" b="1" dirty="0">
              <a:latin typeface="+mn-lt"/>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089027829"/>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756139"/>
          </a:xfrm>
        </p:spPr>
        <p:txBody>
          <a:bodyPr/>
          <a:lstStyle/>
          <a:p>
            <a:r>
              <a:rPr lang="en-US" sz="19900" b="1" dirty="0" smtClean="0">
                <a:solidFill>
                  <a:schemeClr val="tx1"/>
                </a:solidFill>
              </a:rPr>
              <a:t>When?</a:t>
            </a:r>
            <a:endParaRPr lang="en-US" sz="199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667800237"/>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822585"/>
          </a:xfrm>
        </p:spPr>
        <p:txBody>
          <a:bodyPr/>
          <a:lstStyle/>
          <a:p>
            <a:r>
              <a:rPr lang="en-US" sz="13800" b="1" dirty="0">
                <a:latin typeface="+mn-lt"/>
              </a:rPr>
              <a:t>a</a:t>
            </a:r>
            <a:r>
              <a:rPr lang="en-US" sz="13800" b="1" dirty="0" smtClean="0">
                <a:latin typeface="+mn-lt"/>
              </a:rPr>
              <a:t>m </a:t>
            </a:r>
            <a:r>
              <a:rPr lang="en-US" sz="13800" b="1" dirty="0" err="1" smtClean="0">
                <a:latin typeface="+mn-lt"/>
              </a:rPr>
              <a:t>Nachmittag</a:t>
            </a:r>
            <a:endParaRPr lang="en-US" sz="13800" b="1" dirty="0">
              <a:latin typeface="+mn-lt"/>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4101311597"/>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822585"/>
          </a:xfrm>
        </p:spPr>
        <p:txBody>
          <a:bodyPr/>
          <a:lstStyle/>
          <a:p>
            <a:r>
              <a:rPr lang="en-US" sz="13800" b="1" dirty="0">
                <a:solidFill>
                  <a:schemeClr val="tx1"/>
                </a:solidFill>
              </a:rPr>
              <a:t>i</a:t>
            </a:r>
            <a:r>
              <a:rPr lang="en-US" sz="13800" b="1" dirty="0" smtClean="0">
                <a:solidFill>
                  <a:schemeClr val="tx1"/>
                </a:solidFill>
              </a:rPr>
              <a:t>n the afternoon</a:t>
            </a:r>
            <a:endParaRPr lang="en-US" sz="138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751317404"/>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185487"/>
          </a:xfrm>
        </p:spPr>
        <p:txBody>
          <a:bodyPr/>
          <a:lstStyle/>
          <a:p>
            <a:r>
              <a:rPr lang="en-US" sz="11500" b="1" dirty="0">
                <a:latin typeface="+mn-lt"/>
              </a:rPr>
              <a:t>a</a:t>
            </a:r>
            <a:r>
              <a:rPr lang="en-US" sz="11500" b="1" dirty="0" smtClean="0">
                <a:latin typeface="+mn-lt"/>
              </a:rPr>
              <a:t>m </a:t>
            </a:r>
            <a:r>
              <a:rPr lang="en-US" sz="11500" b="1" dirty="0" err="1" smtClean="0">
                <a:latin typeface="+mn-lt"/>
              </a:rPr>
              <a:t>Wochenende</a:t>
            </a:r>
            <a:endParaRPr lang="en-US" sz="115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3028015752"/>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smtClean="0">
                <a:solidFill>
                  <a:schemeClr val="tx1"/>
                </a:solidFill>
              </a:rPr>
              <a:t>on the weekend</a:t>
            </a:r>
            <a:endParaRPr lang="en-US" sz="166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83490153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185487"/>
          </a:xfrm>
        </p:spPr>
        <p:txBody>
          <a:bodyPr/>
          <a:lstStyle/>
          <a:p>
            <a:r>
              <a:rPr lang="en-US" sz="11500" b="1" dirty="0" err="1" smtClean="0"/>
              <a:t>Wie</a:t>
            </a:r>
            <a:r>
              <a:rPr lang="en-US" sz="11500" b="1" dirty="0" smtClean="0"/>
              <a:t> </a:t>
            </a:r>
            <a:r>
              <a:rPr lang="en-US" sz="11500" b="1" dirty="0" err="1" smtClean="0"/>
              <a:t>findest</a:t>
            </a:r>
            <a:r>
              <a:rPr lang="en-US" sz="11500" b="1" dirty="0" smtClean="0"/>
              <a:t> du (Tennis)?</a:t>
            </a:r>
            <a:endParaRPr lang="en-US" sz="11500" b="1" dirty="0"/>
          </a:p>
        </p:txBody>
      </p:sp>
      <p:sp>
        <p:nvSpPr>
          <p:cNvPr id="3" name="Text Placeholder 2"/>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222466044"/>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err="1" smtClean="0">
                <a:latin typeface="+mn-lt"/>
              </a:rPr>
              <a:t>im</a:t>
            </a:r>
            <a:r>
              <a:rPr lang="en-US" sz="16600" b="1" dirty="0" smtClean="0">
                <a:latin typeface="+mn-lt"/>
              </a:rPr>
              <a:t> Sommer</a:t>
            </a:r>
            <a:endParaRPr lang="en-US" sz="166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646072624"/>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a:solidFill>
                  <a:schemeClr val="tx1"/>
                </a:solidFill>
              </a:rPr>
              <a:t>i</a:t>
            </a:r>
            <a:r>
              <a:rPr lang="en-US" sz="16600" b="1" dirty="0" smtClean="0">
                <a:solidFill>
                  <a:schemeClr val="tx1"/>
                </a:solidFill>
              </a:rPr>
              <a:t>n the summer</a:t>
            </a:r>
            <a:endParaRPr lang="en-US" sz="166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304177148"/>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err="1" smtClean="0">
                <a:latin typeface="+mn-lt"/>
              </a:rPr>
              <a:t>im</a:t>
            </a:r>
            <a:r>
              <a:rPr lang="en-US" sz="16600" b="1" dirty="0" smtClean="0">
                <a:latin typeface="+mn-lt"/>
              </a:rPr>
              <a:t> Winter</a:t>
            </a:r>
            <a:endParaRPr lang="en-US" sz="166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3038950767"/>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a:solidFill>
                  <a:schemeClr val="tx1"/>
                </a:solidFill>
              </a:rPr>
              <a:t>i</a:t>
            </a:r>
            <a:r>
              <a:rPr lang="en-US" sz="16600" b="1" dirty="0" smtClean="0">
                <a:solidFill>
                  <a:schemeClr val="tx1"/>
                </a:solidFill>
              </a:rPr>
              <a:t>n </a:t>
            </a:r>
            <a:r>
              <a:rPr lang="en-US" sz="16600" b="1" smtClean="0">
                <a:solidFill>
                  <a:schemeClr val="tx1"/>
                </a:solidFill>
              </a:rPr>
              <a:t>the winter</a:t>
            </a:r>
            <a:endParaRPr lang="en-US" sz="166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2151943552"/>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756139"/>
          </a:xfrm>
        </p:spPr>
        <p:txBody>
          <a:bodyPr/>
          <a:lstStyle/>
          <a:p>
            <a:r>
              <a:rPr lang="en-US" sz="19900" b="1" dirty="0" err="1" smtClean="0">
                <a:latin typeface="+mn-lt"/>
              </a:rPr>
              <a:t>Spitze</a:t>
            </a:r>
            <a:r>
              <a:rPr lang="en-US" sz="19900" b="1" dirty="0" smtClean="0">
                <a:latin typeface="+mn-lt"/>
              </a:rPr>
              <a:t>!</a:t>
            </a:r>
            <a:endParaRPr lang="en-US" sz="199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1455966427"/>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299091"/>
          </a:xfrm>
        </p:spPr>
        <p:txBody>
          <a:bodyPr/>
          <a:lstStyle/>
          <a:p>
            <a:r>
              <a:rPr lang="en-US" sz="16600" b="1" dirty="0">
                <a:solidFill>
                  <a:schemeClr val="tx1"/>
                </a:solidFill>
              </a:rPr>
              <a:t>s</a:t>
            </a:r>
            <a:r>
              <a:rPr lang="en-US" sz="16600" b="1" dirty="0" smtClean="0">
                <a:solidFill>
                  <a:schemeClr val="tx1"/>
                </a:solidFill>
              </a:rPr>
              <a:t>uper!</a:t>
            </a:r>
            <a:endParaRPr lang="en-US" sz="166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2213283746"/>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756139"/>
          </a:xfrm>
        </p:spPr>
        <p:txBody>
          <a:bodyPr/>
          <a:lstStyle/>
          <a:p>
            <a:r>
              <a:rPr lang="en-US" sz="19900" b="1" dirty="0" err="1" smtClean="0">
                <a:latin typeface="+mn-lt"/>
              </a:rPr>
              <a:t>Klasse</a:t>
            </a:r>
            <a:r>
              <a:rPr lang="en-US" sz="19900" b="1" dirty="0" smtClean="0">
                <a:latin typeface="+mn-lt"/>
              </a:rPr>
              <a:t>!</a:t>
            </a:r>
            <a:endParaRPr lang="en-US" sz="199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3503723251"/>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smtClean="0">
                <a:solidFill>
                  <a:schemeClr val="tx1"/>
                </a:solidFill>
              </a:rPr>
              <a:t>great!  terrific!</a:t>
            </a:r>
            <a:endParaRPr lang="en-US" sz="166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936867324"/>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756139"/>
          </a:xfrm>
        </p:spPr>
        <p:txBody>
          <a:bodyPr/>
          <a:lstStyle/>
          <a:p>
            <a:r>
              <a:rPr lang="en-US" sz="19900" b="1" dirty="0" smtClean="0">
                <a:latin typeface="+mn-lt"/>
              </a:rPr>
              <a:t>prima!</a:t>
            </a:r>
            <a:endParaRPr lang="en-US" sz="199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1767638653"/>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smtClean="0">
                <a:solidFill>
                  <a:schemeClr val="tx1"/>
                </a:solidFill>
              </a:rPr>
              <a:t>great!  </a:t>
            </a:r>
            <a:r>
              <a:rPr lang="en-US" sz="16600" b="1" smtClean="0">
                <a:solidFill>
                  <a:schemeClr val="tx1"/>
                </a:solidFill>
              </a:rPr>
              <a:t>terrific</a:t>
            </a:r>
            <a:r>
              <a:rPr lang="en-US" sz="16600" b="1" dirty="0" smtClean="0">
                <a:solidFill>
                  <a:schemeClr val="tx1"/>
                </a:solidFill>
              </a:rPr>
              <a:t>!</a:t>
            </a:r>
            <a:endParaRPr lang="en-US" sz="166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6652971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778231"/>
          </a:xfrm>
        </p:spPr>
        <p:txBody>
          <a:bodyPr/>
          <a:lstStyle/>
          <a:p>
            <a:r>
              <a:rPr lang="en-US" sz="11500" b="1" dirty="0" smtClean="0">
                <a:solidFill>
                  <a:schemeClr val="tx1"/>
                </a:solidFill>
              </a:rPr>
              <a:t>What do you think of </a:t>
            </a:r>
            <a:r>
              <a:rPr lang="en-US" sz="11500" b="1" smtClean="0">
                <a:solidFill>
                  <a:schemeClr val="tx1"/>
                </a:solidFill>
              </a:rPr>
              <a:t>(tennis)?</a:t>
            </a:r>
            <a:endParaRPr lang="en-US" sz="115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2531642685"/>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756139"/>
          </a:xfrm>
        </p:spPr>
        <p:txBody>
          <a:bodyPr/>
          <a:lstStyle/>
          <a:p>
            <a:r>
              <a:rPr lang="en-US" sz="19900" b="1" dirty="0" smtClean="0">
                <a:latin typeface="+mn-lt"/>
              </a:rPr>
              <a:t>toll!</a:t>
            </a:r>
            <a:endParaRPr lang="en-US" sz="199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778146450"/>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smtClean="0">
                <a:solidFill>
                  <a:schemeClr val="tx1"/>
                </a:solidFill>
              </a:rPr>
              <a:t>great!  </a:t>
            </a:r>
            <a:r>
              <a:rPr lang="en-US" sz="16600" b="1" smtClean="0">
                <a:solidFill>
                  <a:schemeClr val="tx1"/>
                </a:solidFill>
              </a:rPr>
              <a:t>terrific</a:t>
            </a:r>
            <a:r>
              <a:rPr lang="en-US" sz="16600" b="1" dirty="0" smtClean="0">
                <a:solidFill>
                  <a:schemeClr val="tx1"/>
                </a:solidFill>
              </a:rPr>
              <a:t>!</a:t>
            </a:r>
            <a:endParaRPr lang="en-US" sz="166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700310982"/>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911292"/>
          </a:xfrm>
        </p:spPr>
        <p:txBody>
          <a:bodyPr/>
          <a:lstStyle/>
          <a:p>
            <a:r>
              <a:rPr lang="en-US" sz="13800" b="1" dirty="0" err="1" smtClean="0">
                <a:latin typeface="+mn-lt"/>
              </a:rPr>
              <a:t>langweilig</a:t>
            </a:r>
            <a:endParaRPr lang="en-US" sz="138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4277357017"/>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299091"/>
          </a:xfrm>
        </p:spPr>
        <p:txBody>
          <a:bodyPr/>
          <a:lstStyle/>
          <a:p>
            <a:r>
              <a:rPr lang="en-US" sz="16600" b="1" dirty="0" smtClean="0">
                <a:solidFill>
                  <a:schemeClr val="tx1"/>
                </a:solidFill>
              </a:rPr>
              <a:t>boring</a:t>
            </a:r>
            <a:endParaRPr lang="en-US" sz="166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971486584"/>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733877"/>
          </a:xfrm>
        </p:spPr>
        <p:txBody>
          <a:bodyPr/>
          <a:lstStyle/>
          <a:p>
            <a:r>
              <a:rPr lang="en-US" sz="13800" b="1" dirty="0" smtClean="0">
                <a:latin typeface="+mn-lt"/>
              </a:rPr>
              <a:t>(</a:t>
            </a:r>
            <a:r>
              <a:rPr lang="en-US" sz="13800" b="1" dirty="0" err="1" smtClean="0">
                <a:latin typeface="+mn-lt"/>
              </a:rPr>
              <a:t>Tanzen</a:t>
            </a:r>
            <a:r>
              <a:rPr lang="en-US" sz="13800" b="1" dirty="0" smtClean="0">
                <a:latin typeface="+mn-lt"/>
              </a:rPr>
              <a:t>) </a:t>
            </a:r>
            <a:r>
              <a:rPr lang="en-US" sz="13800" b="1" dirty="0" err="1" smtClean="0">
                <a:latin typeface="+mn-lt"/>
              </a:rPr>
              <a:t>macht</a:t>
            </a:r>
            <a:r>
              <a:rPr lang="en-US" sz="13800" b="1" dirty="0" smtClean="0">
                <a:latin typeface="+mn-lt"/>
              </a:rPr>
              <a:t> Spa</a:t>
            </a:r>
            <a:r>
              <a:rPr lang="el-GR" sz="13800" b="1" dirty="0" smtClean="0">
                <a:latin typeface="+mn-lt"/>
                <a:ea typeface="MS Gothic"/>
              </a:rPr>
              <a:t>β</a:t>
            </a:r>
            <a:r>
              <a:rPr lang="en-US" sz="13800" b="1" dirty="0" smtClean="0">
                <a:latin typeface="+mn-lt"/>
                <a:ea typeface="MS Gothic"/>
              </a:rPr>
              <a:t>.</a:t>
            </a:r>
            <a:endParaRPr lang="en-US" sz="138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2320810856"/>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smtClean="0">
                <a:solidFill>
                  <a:schemeClr val="tx1"/>
                </a:solidFill>
              </a:rPr>
              <a:t>(Dancing) is fun.</a:t>
            </a:r>
            <a:endParaRPr lang="en-US" sz="166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264432763"/>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822585"/>
          </a:xfrm>
        </p:spPr>
        <p:txBody>
          <a:bodyPr/>
          <a:lstStyle/>
          <a:p>
            <a:r>
              <a:rPr lang="en-US" sz="13800" b="1" dirty="0" err="1" smtClean="0">
                <a:latin typeface="+mn-lt"/>
              </a:rPr>
              <a:t>Ich</a:t>
            </a:r>
            <a:r>
              <a:rPr lang="en-US" sz="13800" b="1" dirty="0" smtClean="0">
                <a:latin typeface="+mn-lt"/>
              </a:rPr>
              <a:t> </a:t>
            </a:r>
            <a:r>
              <a:rPr lang="en-US" sz="13800" b="1" dirty="0" err="1" smtClean="0">
                <a:latin typeface="+mn-lt"/>
              </a:rPr>
              <a:t>finde</a:t>
            </a:r>
            <a:r>
              <a:rPr lang="en-US" sz="13800" b="1" dirty="0" smtClean="0">
                <a:latin typeface="+mn-lt"/>
              </a:rPr>
              <a:t> (Tennis) . . .</a:t>
            </a:r>
            <a:endParaRPr lang="en-US" sz="138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2530243188"/>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97273"/>
          </a:xfrm>
        </p:spPr>
        <p:txBody>
          <a:bodyPr/>
          <a:lstStyle/>
          <a:p>
            <a:r>
              <a:rPr lang="en-US" sz="16600" b="1" dirty="0" smtClean="0">
                <a:solidFill>
                  <a:schemeClr val="tx1"/>
                </a:solidFill>
              </a:rPr>
              <a:t>I think (Tennis) is . . .</a:t>
            </a:r>
            <a:endParaRPr lang="en-US" sz="166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455886758"/>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310137"/>
          </a:xfrm>
        </p:spPr>
        <p:txBody>
          <a:bodyPr/>
          <a:lstStyle/>
          <a:p>
            <a:r>
              <a:rPr lang="en-US" sz="23900" b="1" dirty="0" smtClean="0">
                <a:latin typeface="+mn-lt"/>
              </a:rPr>
              <a:t>super!</a:t>
            </a:r>
            <a:endParaRPr lang="en-US" sz="239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3554806442"/>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310137"/>
          </a:xfrm>
        </p:spPr>
        <p:txBody>
          <a:bodyPr/>
          <a:lstStyle/>
          <a:p>
            <a:r>
              <a:rPr lang="en-US" sz="23900" b="1" dirty="0">
                <a:solidFill>
                  <a:schemeClr val="tx1"/>
                </a:solidFill>
              </a:rPr>
              <a:t>s</a:t>
            </a:r>
            <a:r>
              <a:rPr lang="en-US" sz="23900" b="1" dirty="0" smtClean="0">
                <a:solidFill>
                  <a:schemeClr val="tx1"/>
                </a:solidFill>
              </a:rPr>
              <a:t>uper!</a:t>
            </a:r>
            <a:endParaRPr lang="en-US" sz="239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11917665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988784"/>
          </a:xfrm>
        </p:spPr>
        <p:txBody>
          <a:bodyPr/>
          <a:lstStyle/>
          <a:p>
            <a:r>
              <a:rPr lang="en-US" sz="9600" b="1" dirty="0" smtClean="0"/>
              <a:t>die </a:t>
            </a:r>
            <a:r>
              <a:rPr lang="en-US" sz="9600" b="1" dirty="0" err="1" smtClean="0"/>
              <a:t>Hausaufgaben</a:t>
            </a:r>
            <a:r>
              <a:rPr lang="en-US" sz="9600" b="1" dirty="0" smtClean="0"/>
              <a:t> </a:t>
            </a:r>
            <a:r>
              <a:rPr lang="en-US" sz="9600" b="1" dirty="0" err="1" smtClean="0"/>
              <a:t>machen</a:t>
            </a:r>
            <a:endParaRPr lang="en-US" sz="9600" b="1" dirty="0"/>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534909302"/>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911292"/>
          </a:xfrm>
        </p:spPr>
        <p:txBody>
          <a:bodyPr/>
          <a:lstStyle/>
          <a:p>
            <a:r>
              <a:rPr lang="en-US" sz="13800" b="1" dirty="0" err="1" smtClean="0">
                <a:latin typeface="+mn-lt"/>
              </a:rPr>
              <a:t>interessant</a:t>
            </a:r>
            <a:endParaRPr lang="en-US" sz="138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2436283238"/>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911292"/>
          </a:xfrm>
        </p:spPr>
        <p:txBody>
          <a:bodyPr/>
          <a:lstStyle/>
          <a:p>
            <a:r>
              <a:rPr lang="en-US" sz="13800" b="1" dirty="0" smtClean="0">
                <a:solidFill>
                  <a:schemeClr val="tx1"/>
                </a:solidFill>
              </a:rPr>
              <a:t>interesting</a:t>
            </a:r>
            <a:endParaRPr lang="en-US" sz="138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892135126"/>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974934"/>
          </a:xfrm>
        </p:spPr>
        <p:txBody>
          <a:bodyPr/>
          <a:lstStyle/>
          <a:p>
            <a:r>
              <a:rPr lang="en-US" sz="28700" b="1" dirty="0" err="1" smtClean="0">
                <a:latin typeface="+mn-lt"/>
              </a:rPr>
              <a:t>bl</a:t>
            </a:r>
            <a:r>
              <a:rPr lang="en-US" sz="28700" b="1" dirty="0" err="1" smtClean="0">
                <a:latin typeface="Century Gothic"/>
              </a:rPr>
              <a:t>öd</a:t>
            </a:r>
            <a:endParaRPr lang="en-US" sz="287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2784719299"/>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310137"/>
          </a:xfrm>
        </p:spPr>
        <p:txBody>
          <a:bodyPr/>
          <a:lstStyle/>
          <a:p>
            <a:r>
              <a:rPr lang="en-US" sz="23900" b="1" dirty="0" smtClean="0">
                <a:solidFill>
                  <a:schemeClr val="tx1"/>
                </a:solidFill>
              </a:rPr>
              <a:t>dumb</a:t>
            </a:r>
            <a:endParaRPr lang="en-US" sz="239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642385649"/>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778231"/>
          </a:xfrm>
        </p:spPr>
        <p:txBody>
          <a:bodyPr/>
          <a:lstStyle/>
          <a:p>
            <a:r>
              <a:rPr lang="en-US" sz="11500" b="1" dirty="0" smtClean="0">
                <a:latin typeface="+mn-lt"/>
              </a:rPr>
              <a:t>(Tennis) </a:t>
            </a:r>
            <a:r>
              <a:rPr lang="en-US" sz="11500" b="1" dirty="0" err="1" smtClean="0">
                <a:latin typeface="+mn-lt"/>
              </a:rPr>
              <a:t>macht</a:t>
            </a:r>
            <a:r>
              <a:rPr lang="en-US" sz="11500" b="1" dirty="0" smtClean="0">
                <a:latin typeface="+mn-lt"/>
              </a:rPr>
              <a:t> </a:t>
            </a:r>
            <a:r>
              <a:rPr lang="en-US" sz="11500" b="1" dirty="0" err="1" smtClean="0">
                <a:latin typeface="+mn-lt"/>
              </a:rPr>
              <a:t>keinen</a:t>
            </a:r>
            <a:r>
              <a:rPr lang="en-US" sz="11500" b="1" dirty="0" smtClean="0">
                <a:latin typeface="+mn-lt"/>
              </a:rPr>
              <a:t> Spa</a:t>
            </a:r>
            <a:r>
              <a:rPr lang="el-GR" sz="11500" b="1" dirty="0" smtClean="0">
                <a:latin typeface="+mn-lt"/>
                <a:ea typeface="MS Gothic"/>
              </a:rPr>
              <a:t>β</a:t>
            </a:r>
            <a:r>
              <a:rPr lang="en-US" sz="11500" b="1" dirty="0" smtClean="0">
                <a:latin typeface="+mn-lt"/>
                <a:ea typeface="MS Gothic"/>
              </a:rPr>
              <a:t>.</a:t>
            </a:r>
            <a:r>
              <a:rPr lang="en-US" sz="11500" b="1" dirty="0" smtClean="0">
                <a:latin typeface="+mn-lt"/>
              </a:rPr>
              <a:t> </a:t>
            </a:r>
            <a:endParaRPr lang="en-US" sz="115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2180521931"/>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smtClean="0">
                <a:solidFill>
                  <a:schemeClr val="tx1"/>
                </a:solidFill>
              </a:rPr>
              <a:t>(Tennis) is no fun.</a:t>
            </a:r>
            <a:endParaRPr lang="en-US" sz="16600" b="1" dirty="0">
              <a:solidFill>
                <a:schemeClr val="tx1"/>
              </a:solidFill>
            </a:endParaRPr>
          </a:p>
        </p:txBody>
      </p:sp>
      <p:sp>
        <p:nvSpPr>
          <p:cNvPr id="3" name="Text Placeholder 2"/>
          <p:cNvSpPr>
            <a:spLocks noGrp="1"/>
          </p:cNvSpPr>
          <p:nvPr>
            <p:ph type="body" sz="quarter" idx="10"/>
          </p:nvPr>
        </p:nvSpPr>
        <p:spPr>
          <a:xfrm>
            <a:off x="381000" y="1411552"/>
            <a:ext cx="8382000" cy="443198"/>
          </a:xfrm>
        </p:spPr>
        <p:txBody>
          <a:bodyPr/>
          <a:lstStyle/>
          <a:p>
            <a:endParaRPr lang="en-US" dirty="0"/>
          </a:p>
        </p:txBody>
      </p:sp>
    </p:spTree>
    <p:extLst>
      <p:ext uri="{BB962C8B-B14F-4D97-AF65-F5344CB8AC3E}">
        <p14:creationId xmlns:p14="http://schemas.microsoft.com/office/powerpoint/2010/main" val="4220709593"/>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299091"/>
          </a:xfrm>
        </p:spPr>
        <p:txBody>
          <a:bodyPr/>
          <a:lstStyle/>
          <a:p>
            <a:r>
              <a:rPr lang="en-US" sz="16600" b="1" dirty="0" err="1" smtClean="0">
                <a:latin typeface="+mn-lt"/>
              </a:rPr>
              <a:t>Ich</a:t>
            </a:r>
            <a:r>
              <a:rPr lang="en-US" sz="16600" b="1" dirty="0" smtClean="0">
                <a:latin typeface="+mn-lt"/>
              </a:rPr>
              <a:t> </a:t>
            </a:r>
            <a:r>
              <a:rPr lang="en-US" sz="16600" b="1" dirty="0" err="1" smtClean="0">
                <a:latin typeface="+mn-lt"/>
              </a:rPr>
              <a:t>auch</a:t>
            </a:r>
            <a:r>
              <a:rPr lang="en-US" sz="16600" b="1" dirty="0" smtClean="0">
                <a:latin typeface="+mn-lt"/>
              </a:rPr>
              <a:t>.</a:t>
            </a:r>
            <a:endParaRPr lang="en-US" sz="166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3954721921"/>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756139"/>
          </a:xfrm>
        </p:spPr>
        <p:txBody>
          <a:bodyPr/>
          <a:lstStyle/>
          <a:p>
            <a:r>
              <a:rPr lang="en-US" sz="19900" b="1" dirty="0" smtClean="0">
                <a:solidFill>
                  <a:schemeClr val="tx1"/>
                </a:solidFill>
              </a:rPr>
              <a:t>Me too.</a:t>
            </a:r>
            <a:endParaRPr lang="en-US" sz="19900" b="1" dirty="0">
              <a:solidFill>
                <a:schemeClr val="tx1"/>
              </a:solidFill>
            </a:endParaRPr>
          </a:p>
        </p:txBody>
      </p:sp>
      <p:sp>
        <p:nvSpPr>
          <p:cNvPr id="3" name="Text Placeholder 2"/>
          <p:cNvSpPr>
            <a:spLocks noGrp="1"/>
          </p:cNvSpPr>
          <p:nvPr>
            <p:ph type="body" sz="quarter" idx="10"/>
          </p:nvPr>
        </p:nvSpPr>
        <p:spPr>
          <a:xfrm>
            <a:off x="381000" y="1411552"/>
            <a:ext cx="8382000" cy="443198"/>
          </a:xfrm>
        </p:spPr>
        <p:txBody>
          <a:bodyPr/>
          <a:lstStyle/>
          <a:p>
            <a:endParaRPr lang="en-US" dirty="0"/>
          </a:p>
        </p:txBody>
      </p:sp>
    </p:spTree>
    <p:extLst>
      <p:ext uri="{BB962C8B-B14F-4D97-AF65-F5344CB8AC3E}">
        <p14:creationId xmlns:p14="http://schemas.microsoft.com/office/powerpoint/2010/main" val="1103710161"/>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756139"/>
          </a:xfrm>
        </p:spPr>
        <p:txBody>
          <a:bodyPr/>
          <a:lstStyle/>
          <a:p>
            <a:r>
              <a:rPr lang="en-US" sz="19900" b="1" dirty="0" err="1" smtClean="0">
                <a:solidFill>
                  <a:schemeClr val="tx1"/>
                </a:solidFill>
              </a:rPr>
              <a:t>Stimmt</a:t>
            </a:r>
            <a:r>
              <a:rPr lang="en-US" sz="19900" b="1" dirty="0" smtClean="0">
                <a:solidFill>
                  <a:schemeClr val="tx1"/>
                </a:solidFill>
              </a:rPr>
              <a:t>!</a:t>
            </a:r>
            <a:endParaRPr lang="en-US" sz="19900" b="1" dirty="0">
              <a:solidFill>
                <a:schemeClr val="tx1"/>
              </a:solidFill>
            </a:endParaRPr>
          </a:p>
        </p:txBody>
      </p:sp>
      <p:sp>
        <p:nvSpPr>
          <p:cNvPr id="3" name="Text Placeholder 2"/>
          <p:cNvSpPr>
            <a:spLocks noGrp="1"/>
          </p:cNvSpPr>
          <p:nvPr>
            <p:ph type="body" sz="quarter" idx="10"/>
          </p:nvPr>
        </p:nvSpPr>
        <p:spPr>
          <a:xfrm>
            <a:off x="381000" y="1411552"/>
            <a:ext cx="8382000" cy="443198"/>
          </a:xfrm>
        </p:spPr>
        <p:txBody>
          <a:bodyPr/>
          <a:lstStyle/>
          <a:p>
            <a:endParaRPr lang="en-US" dirty="0"/>
          </a:p>
        </p:txBody>
      </p:sp>
    </p:spTree>
    <p:extLst>
      <p:ext uri="{BB962C8B-B14F-4D97-AF65-F5344CB8AC3E}">
        <p14:creationId xmlns:p14="http://schemas.microsoft.com/office/powerpoint/2010/main" val="221157756"/>
      </p:ext>
    </p:extLst>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185487"/>
          </a:xfrm>
        </p:spPr>
        <p:txBody>
          <a:bodyPr/>
          <a:lstStyle/>
          <a:p>
            <a:r>
              <a:rPr lang="en-US" sz="11500" b="1" dirty="0" smtClean="0">
                <a:latin typeface="+mn-lt"/>
              </a:rPr>
              <a:t>That’s right! True!</a:t>
            </a:r>
            <a:endParaRPr lang="en-US" sz="115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29661783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185487"/>
          </a:xfrm>
        </p:spPr>
        <p:txBody>
          <a:bodyPr/>
          <a:lstStyle/>
          <a:p>
            <a:r>
              <a:rPr lang="en-US" sz="11500" b="1" dirty="0" smtClean="0">
                <a:solidFill>
                  <a:schemeClr val="tx1"/>
                </a:solidFill>
              </a:rPr>
              <a:t>to do homework</a:t>
            </a:r>
            <a:endParaRPr lang="en-US" sz="115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280876611"/>
      </p:ext>
    </p:extLst>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smtClean="0">
                <a:solidFill>
                  <a:schemeClr val="tx1"/>
                </a:solidFill>
              </a:rPr>
              <a:t>Das </a:t>
            </a:r>
            <a:r>
              <a:rPr lang="en-US" sz="16600" b="1" dirty="0" err="1" smtClean="0">
                <a:solidFill>
                  <a:schemeClr val="tx1"/>
                </a:solidFill>
              </a:rPr>
              <a:t>finde</a:t>
            </a:r>
            <a:r>
              <a:rPr lang="en-US" sz="16600" b="1" dirty="0" smtClean="0">
                <a:solidFill>
                  <a:schemeClr val="tx1"/>
                </a:solidFill>
              </a:rPr>
              <a:t> </a:t>
            </a:r>
            <a:r>
              <a:rPr lang="en-US" sz="16600" b="1" dirty="0" err="1" smtClean="0">
                <a:solidFill>
                  <a:schemeClr val="tx1"/>
                </a:solidFill>
              </a:rPr>
              <a:t>ich</a:t>
            </a:r>
            <a:r>
              <a:rPr lang="en-US" sz="16600" b="1" dirty="0" smtClean="0">
                <a:solidFill>
                  <a:schemeClr val="tx1"/>
                </a:solidFill>
              </a:rPr>
              <a:t> </a:t>
            </a:r>
            <a:r>
              <a:rPr lang="en-US" sz="16600" b="1" dirty="0" err="1" smtClean="0">
                <a:solidFill>
                  <a:schemeClr val="tx1"/>
                </a:solidFill>
              </a:rPr>
              <a:t>auch</a:t>
            </a:r>
            <a:r>
              <a:rPr lang="en-US" sz="16600" b="1" dirty="0">
                <a:solidFill>
                  <a:schemeClr val="tx1"/>
                </a:solidFill>
              </a:rPr>
              <a:t>.</a:t>
            </a:r>
          </a:p>
        </p:txBody>
      </p:sp>
      <p:sp>
        <p:nvSpPr>
          <p:cNvPr id="3" name="Text Placeholder 2"/>
          <p:cNvSpPr>
            <a:spLocks noGrp="1"/>
          </p:cNvSpPr>
          <p:nvPr>
            <p:ph type="body" sz="quarter" idx="10"/>
          </p:nvPr>
        </p:nvSpPr>
        <p:spPr>
          <a:xfrm>
            <a:off x="381000" y="1411552"/>
            <a:ext cx="8382000" cy="443198"/>
          </a:xfrm>
        </p:spPr>
        <p:txBody>
          <a:bodyPr/>
          <a:lstStyle/>
          <a:p>
            <a:endParaRPr lang="en-US" dirty="0"/>
          </a:p>
        </p:txBody>
      </p:sp>
    </p:spTree>
    <p:extLst>
      <p:ext uri="{BB962C8B-B14F-4D97-AF65-F5344CB8AC3E}">
        <p14:creationId xmlns:p14="http://schemas.microsoft.com/office/powerpoint/2010/main" val="2527578114"/>
      </p:ext>
    </p:extLst>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r>
              <a:rPr lang="en-US" sz="11500" b="1" dirty="0" smtClean="0">
                <a:latin typeface="+mn-lt"/>
              </a:rPr>
              <a:t>I think so too.</a:t>
            </a:r>
            <a:endParaRPr lang="en-US" sz="115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3958436077"/>
      </p:ext>
    </p:extLst>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299091"/>
          </a:xfrm>
        </p:spPr>
        <p:txBody>
          <a:bodyPr/>
          <a:lstStyle/>
          <a:p>
            <a:r>
              <a:rPr lang="en-US" sz="16600" b="1" dirty="0" err="1" smtClean="0">
                <a:solidFill>
                  <a:schemeClr val="tx1"/>
                </a:solidFill>
              </a:rPr>
              <a:t>Ich</a:t>
            </a:r>
            <a:r>
              <a:rPr lang="en-US" sz="16600" b="1" dirty="0" smtClean="0">
                <a:solidFill>
                  <a:schemeClr val="tx1"/>
                </a:solidFill>
              </a:rPr>
              <a:t> </a:t>
            </a:r>
            <a:r>
              <a:rPr lang="en-US" sz="16600" b="1" dirty="0" err="1" smtClean="0">
                <a:solidFill>
                  <a:schemeClr val="tx1"/>
                </a:solidFill>
              </a:rPr>
              <a:t>nicht</a:t>
            </a:r>
            <a:r>
              <a:rPr lang="en-US" sz="16600" b="1" dirty="0" smtClean="0">
                <a:solidFill>
                  <a:schemeClr val="tx1"/>
                </a:solidFill>
              </a:rPr>
              <a:t>.</a:t>
            </a:r>
            <a:endParaRPr lang="en-US" sz="16600" b="1" dirty="0">
              <a:solidFill>
                <a:schemeClr val="tx1"/>
              </a:solidFill>
            </a:endParaRPr>
          </a:p>
        </p:txBody>
      </p:sp>
      <p:sp>
        <p:nvSpPr>
          <p:cNvPr id="3" name="Text Placeholder 2"/>
          <p:cNvSpPr>
            <a:spLocks noGrp="1"/>
          </p:cNvSpPr>
          <p:nvPr>
            <p:ph type="body" sz="quarter" idx="10"/>
          </p:nvPr>
        </p:nvSpPr>
        <p:spPr>
          <a:xfrm>
            <a:off x="381000" y="1411552"/>
            <a:ext cx="8382000" cy="443198"/>
          </a:xfrm>
        </p:spPr>
        <p:txBody>
          <a:bodyPr/>
          <a:lstStyle/>
          <a:p>
            <a:endParaRPr lang="en-US" dirty="0"/>
          </a:p>
        </p:txBody>
      </p:sp>
    </p:spTree>
    <p:extLst>
      <p:ext uri="{BB962C8B-B14F-4D97-AF65-F5344CB8AC3E}">
        <p14:creationId xmlns:p14="http://schemas.microsoft.com/office/powerpoint/2010/main" val="2737848687"/>
      </p:ext>
    </p:extLst>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smtClean="0">
                <a:latin typeface="+mn-lt"/>
              </a:rPr>
              <a:t>I don’t. </a:t>
            </a:r>
            <a:br>
              <a:rPr lang="en-US" sz="16600" b="1" dirty="0" smtClean="0">
                <a:latin typeface="+mn-lt"/>
              </a:rPr>
            </a:br>
            <a:r>
              <a:rPr lang="en-US" sz="16600" b="1" dirty="0" smtClean="0">
                <a:latin typeface="+mn-lt"/>
              </a:rPr>
              <a:t>Not me.</a:t>
            </a:r>
            <a:endParaRPr lang="en-US" sz="166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1336036888"/>
      </p:ext>
    </p:extLst>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err="1" smtClean="0">
                <a:solidFill>
                  <a:schemeClr val="tx1"/>
                </a:solidFill>
              </a:rPr>
              <a:t>Stimmt</a:t>
            </a:r>
            <a:r>
              <a:rPr lang="en-US" sz="16600" b="1" dirty="0" smtClean="0">
                <a:solidFill>
                  <a:schemeClr val="tx1"/>
                </a:solidFill>
              </a:rPr>
              <a:t> </a:t>
            </a:r>
            <a:r>
              <a:rPr lang="en-US" sz="16600" b="1" dirty="0" err="1" smtClean="0">
                <a:solidFill>
                  <a:schemeClr val="tx1"/>
                </a:solidFill>
              </a:rPr>
              <a:t>nicht</a:t>
            </a:r>
            <a:r>
              <a:rPr lang="en-US" sz="16600" b="1" dirty="0">
                <a:solidFill>
                  <a:schemeClr val="tx1"/>
                </a:solidFill>
              </a:rPr>
              <a:t>!</a:t>
            </a:r>
          </a:p>
        </p:txBody>
      </p:sp>
      <p:sp>
        <p:nvSpPr>
          <p:cNvPr id="3" name="Text Placeholder 2"/>
          <p:cNvSpPr>
            <a:spLocks noGrp="1"/>
          </p:cNvSpPr>
          <p:nvPr>
            <p:ph type="body" sz="quarter" idx="10"/>
          </p:nvPr>
        </p:nvSpPr>
        <p:spPr>
          <a:xfrm>
            <a:off x="381000" y="1411552"/>
            <a:ext cx="8382000" cy="443198"/>
          </a:xfrm>
        </p:spPr>
        <p:txBody>
          <a:bodyPr/>
          <a:lstStyle/>
          <a:p>
            <a:endParaRPr lang="en-US" dirty="0"/>
          </a:p>
        </p:txBody>
      </p:sp>
    </p:spTree>
    <p:extLst>
      <p:ext uri="{BB962C8B-B14F-4D97-AF65-F5344CB8AC3E}">
        <p14:creationId xmlns:p14="http://schemas.microsoft.com/office/powerpoint/2010/main" val="3428494879"/>
      </p:ext>
    </p:extLst>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299091"/>
          </a:xfrm>
        </p:spPr>
        <p:txBody>
          <a:bodyPr/>
          <a:lstStyle/>
          <a:p>
            <a:r>
              <a:rPr lang="en-US" sz="16600" b="1" dirty="0" smtClean="0">
                <a:latin typeface="+mn-lt"/>
              </a:rPr>
              <a:t>Not true!</a:t>
            </a:r>
            <a:endParaRPr lang="en-US" sz="166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3333264998"/>
      </p:ext>
    </p:extLst>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smtClean="0">
                <a:solidFill>
                  <a:schemeClr val="tx1"/>
                </a:solidFill>
              </a:rPr>
              <a:t>Das </a:t>
            </a:r>
            <a:r>
              <a:rPr lang="en-US" sz="16600" b="1" dirty="0" err="1" smtClean="0">
                <a:solidFill>
                  <a:schemeClr val="tx1"/>
                </a:solidFill>
              </a:rPr>
              <a:t>finde</a:t>
            </a:r>
            <a:r>
              <a:rPr lang="en-US" sz="16600" b="1" dirty="0" smtClean="0">
                <a:solidFill>
                  <a:schemeClr val="tx1"/>
                </a:solidFill>
              </a:rPr>
              <a:t> </a:t>
            </a:r>
            <a:r>
              <a:rPr lang="en-US" sz="16600" b="1" dirty="0" err="1" smtClean="0">
                <a:solidFill>
                  <a:schemeClr val="tx1"/>
                </a:solidFill>
              </a:rPr>
              <a:t>ich</a:t>
            </a:r>
            <a:r>
              <a:rPr lang="en-US" sz="16600" b="1" dirty="0" smtClean="0">
                <a:solidFill>
                  <a:schemeClr val="tx1"/>
                </a:solidFill>
              </a:rPr>
              <a:t> </a:t>
            </a:r>
            <a:r>
              <a:rPr lang="en-US" sz="16600" b="1" dirty="0" err="1" smtClean="0">
                <a:solidFill>
                  <a:schemeClr val="tx1"/>
                </a:solidFill>
              </a:rPr>
              <a:t>nicht</a:t>
            </a:r>
            <a:r>
              <a:rPr lang="en-US" sz="16600" b="1" dirty="0" smtClean="0">
                <a:solidFill>
                  <a:schemeClr val="tx1"/>
                </a:solidFill>
              </a:rPr>
              <a:t>.</a:t>
            </a:r>
            <a:endParaRPr lang="en-US" sz="16600" b="1" dirty="0">
              <a:solidFill>
                <a:schemeClr val="tx1"/>
              </a:solidFill>
            </a:endParaRPr>
          </a:p>
        </p:txBody>
      </p:sp>
      <p:sp>
        <p:nvSpPr>
          <p:cNvPr id="3" name="Text Placeholder 2"/>
          <p:cNvSpPr>
            <a:spLocks noGrp="1"/>
          </p:cNvSpPr>
          <p:nvPr>
            <p:ph type="body" sz="quarter" idx="10"/>
          </p:nvPr>
        </p:nvSpPr>
        <p:spPr>
          <a:xfrm>
            <a:off x="381000" y="1411552"/>
            <a:ext cx="8382000" cy="443198"/>
          </a:xfrm>
        </p:spPr>
        <p:txBody>
          <a:bodyPr/>
          <a:lstStyle/>
          <a:p>
            <a:endParaRPr lang="en-US" dirty="0"/>
          </a:p>
        </p:txBody>
      </p:sp>
    </p:spTree>
    <p:extLst>
      <p:ext uri="{BB962C8B-B14F-4D97-AF65-F5344CB8AC3E}">
        <p14:creationId xmlns:p14="http://schemas.microsoft.com/office/powerpoint/2010/main" val="1908008303"/>
      </p:ext>
    </p:extLst>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911292"/>
          </a:xfrm>
        </p:spPr>
        <p:txBody>
          <a:bodyPr/>
          <a:lstStyle/>
          <a:p>
            <a:r>
              <a:rPr lang="en-US" sz="13800" b="1" dirty="0" smtClean="0">
                <a:latin typeface="+mn-lt"/>
              </a:rPr>
              <a:t>I disagree.</a:t>
            </a:r>
            <a:endParaRPr lang="en-US" sz="138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2709087457"/>
      </p:ext>
    </p:extLst>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97273"/>
          </a:xfrm>
        </p:spPr>
        <p:txBody>
          <a:bodyPr/>
          <a:lstStyle/>
          <a:p>
            <a:r>
              <a:rPr lang="en-US" sz="16600" b="1" dirty="0" err="1" smtClean="0">
                <a:solidFill>
                  <a:schemeClr val="tx1"/>
                </a:solidFill>
              </a:rPr>
              <a:t>Ich</a:t>
            </a:r>
            <a:r>
              <a:rPr lang="en-US" sz="16600" b="1" dirty="0" smtClean="0">
                <a:solidFill>
                  <a:schemeClr val="tx1"/>
                </a:solidFill>
              </a:rPr>
              <a:t> </a:t>
            </a:r>
            <a:r>
              <a:rPr lang="en-US" sz="16600" b="1" dirty="0" err="1" smtClean="0">
                <a:solidFill>
                  <a:schemeClr val="tx1"/>
                </a:solidFill>
              </a:rPr>
              <a:t>surfe</a:t>
            </a:r>
            <a:r>
              <a:rPr lang="en-US" sz="16600" b="1" dirty="0" smtClean="0">
                <a:solidFill>
                  <a:schemeClr val="tx1"/>
                </a:solidFill>
              </a:rPr>
              <a:t> Sport </a:t>
            </a:r>
            <a:r>
              <a:rPr lang="en-US" sz="16600" b="1" dirty="0" err="1" smtClean="0">
                <a:solidFill>
                  <a:schemeClr val="tx1"/>
                </a:solidFill>
              </a:rPr>
              <a:t>im</a:t>
            </a:r>
            <a:r>
              <a:rPr lang="en-US" sz="16600" b="1" dirty="0" smtClean="0">
                <a:solidFill>
                  <a:schemeClr val="tx1"/>
                </a:solidFill>
              </a:rPr>
              <a:t> Internet.</a:t>
            </a:r>
            <a:endParaRPr lang="en-US" sz="16600" b="1" dirty="0">
              <a:solidFill>
                <a:schemeClr val="tx1"/>
              </a:solidFill>
            </a:endParaRPr>
          </a:p>
        </p:txBody>
      </p:sp>
      <p:sp>
        <p:nvSpPr>
          <p:cNvPr id="3" name="Text Placeholder 2"/>
          <p:cNvSpPr>
            <a:spLocks noGrp="1"/>
          </p:cNvSpPr>
          <p:nvPr>
            <p:ph type="body" sz="quarter" idx="10"/>
          </p:nvPr>
        </p:nvSpPr>
        <p:spPr>
          <a:xfrm>
            <a:off x="381000" y="1411552"/>
            <a:ext cx="8382000" cy="443198"/>
          </a:xfrm>
        </p:spPr>
        <p:txBody>
          <a:bodyPr/>
          <a:lstStyle/>
          <a:p>
            <a:endParaRPr lang="en-US" dirty="0"/>
          </a:p>
        </p:txBody>
      </p:sp>
    </p:spTree>
    <p:extLst>
      <p:ext uri="{BB962C8B-B14F-4D97-AF65-F5344CB8AC3E}">
        <p14:creationId xmlns:p14="http://schemas.microsoft.com/office/powerpoint/2010/main" val="3865685356"/>
      </p:ext>
    </p:extLst>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733877"/>
          </a:xfrm>
        </p:spPr>
        <p:txBody>
          <a:bodyPr/>
          <a:lstStyle/>
          <a:p>
            <a:r>
              <a:rPr lang="en-US" sz="13800" b="1" dirty="0" smtClean="0">
                <a:latin typeface="+mn-lt"/>
              </a:rPr>
              <a:t>I surf the ‘Net for Sports.</a:t>
            </a:r>
            <a:endParaRPr lang="en-US" sz="138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364519418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sz="9600" b="1" dirty="0" err="1" smtClean="0"/>
              <a:t>nach</a:t>
            </a:r>
            <a:r>
              <a:rPr lang="en-US" sz="9600" b="1" dirty="0" smtClean="0"/>
              <a:t> der </a:t>
            </a:r>
            <a:r>
              <a:rPr lang="en-US" sz="9600" b="1" dirty="0" err="1" smtClean="0"/>
              <a:t>Schule</a:t>
            </a:r>
            <a:endParaRPr lang="en-US" sz="9600" b="1" dirty="0"/>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994365480"/>
      </p:ext>
    </p:extLst>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20274"/>
          </a:xfrm>
        </p:spPr>
        <p:txBody>
          <a:bodyPr/>
          <a:lstStyle/>
          <a:p>
            <a:r>
              <a:rPr lang="en-US" sz="23900" b="1" dirty="0" smtClean="0">
                <a:solidFill>
                  <a:schemeClr val="tx1"/>
                </a:solidFill>
              </a:rPr>
              <a:t>So </a:t>
            </a:r>
            <a:r>
              <a:rPr lang="en-US" sz="23900" b="1" dirty="0" err="1" smtClean="0">
                <a:solidFill>
                  <a:schemeClr val="tx1"/>
                </a:solidFill>
              </a:rPr>
              <a:t>ein</a:t>
            </a:r>
            <a:r>
              <a:rPr lang="en-US" sz="23900" b="1" dirty="0" smtClean="0">
                <a:solidFill>
                  <a:schemeClr val="tx1"/>
                </a:solidFill>
              </a:rPr>
              <a:t> Mist!</a:t>
            </a:r>
            <a:endParaRPr lang="en-US" sz="23900" b="1" dirty="0">
              <a:solidFill>
                <a:schemeClr val="tx1"/>
              </a:solidFill>
            </a:endParaRPr>
          </a:p>
        </p:txBody>
      </p:sp>
      <p:sp>
        <p:nvSpPr>
          <p:cNvPr id="3" name="Text Placeholder 2"/>
          <p:cNvSpPr>
            <a:spLocks noGrp="1"/>
          </p:cNvSpPr>
          <p:nvPr>
            <p:ph type="body" sz="quarter" idx="10"/>
          </p:nvPr>
        </p:nvSpPr>
        <p:spPr>
          <a:xfrm>
            <a:off x="381000" y="1411552"/>
            <a:ext cx="8382000" cy="443198"/>
          </a:xfrm>
        </p:spPr>
        <p:txBody>
          <a:bodyPr/>
          <a:lstStyle/>
          <a:p>
            <a:endParaRPr lang="en-US" dirty="0"/>
          </a:p>
        </p:txBody>
      </p:sp>
    </p:spTree>
    <p:extLst>
      <p:ext uri="{BB962C8B-B14F-4D97-AF65-F5344CB8AC3E}">
        <p14:creationId xmlns:p14="http://schemas.microsoft.com/office/powerpoint/2010/main" val="2376059324"/>
      </p:ext>
    </p:extLst>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756139"/>
          </a:xfrm>
        </p:spPr>
        <p:txBody>
          <a:bodyPr/>
          <a:lstStyle/>
          <a:p>
            <a:r>
              <a:rPr lang="en-US" sz="19900" b="1" dirty="0" smtClean="0">
                <a:latin typeface="+mn-lt"/>
              </a:rPr>
              <a:t>Darn it!</a:t>
            </a:r>
            <a:endParaRPr lang="en-US" sz="199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105226112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r>
              <a:rPr lang="en-US" sz="11500" b="1" dirty="0" smtClean="0">
                <a:solidFill>
                  <a:schemeClr val="tx1"/>
                </a:solidFill>
              </a:rPr>
              <a:t>after school</a:t>
            </a:r>
            <a:endParaRPr lang="en-US" sz="115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03958059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smtClean="0"/>
              <a:t>am Abend</a:t>
            </a:r>
            <a:endParaRPr lang="en-US" sz="16600" b="1" dirty="0"/>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917354299"/>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r>
              <a:rPr lang="en-US" sz="11500" b="1" dirty="0" smtClean="0">
                <a:solidFill>
                  <a:schemeClr val="tx1"/>
                </a:solidFill>
              </a:rPr>
              <a:t>in the evening</a:t>
            </a:r>
            <a:endParaRPr lang="en-US" sz="115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411098212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Med Blue template Sego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1C1B676-5D22-4676-8485-2B5F22FD52B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1_Med Blue template Segoe</Template>
  <TotalTime>771</TotalTime>
  <Words>327</Words>
  <Application>Microsoft Office PowerPoint</Application>
  <PresentationFormat>On-screen Show (4:3)</PresentationFormat>
  <Paragraphs>68</Paragraphs>
  <Slides>61</Slides>
  <Notes>1</Notes>
  <HiddenSlides>0</HiddenSlides>
  <MMClips>0</MMClips>
  <ScaleCrop>false</ScaleCrop>
  <HeadingPairs>
    <vt:vector size="4" baseType="variant">
      <vt:variant>
        <vt:lpstr>Theme</vt:lpstr>
      </vt:variant>
      <vt:variant>
        <vt:i4>2</vt:i4>
      </vt:variant>
      <vt:variant>
        <vt:lpstr>Slide Titles</vt:lpstr>
      </vt:variant>
      <vt:variant>
        <vt:i4>61</vt:i4>
      </vt:variant>
    </vt:vector>
  </HeadingPairs>
  <TitlesOfParts>
    <vt:vector size="63" baseType="lpstr">
      <vt:lpstr>1_Med Blue template Segoe</vt:lpstr>
      <vt:lpstr>White with Courier font for code slides</vt:lpstr>
      <vt:lpstr>Kapitel 2-Stufe 3 Wortschatz Regular Deutsch</vt:lpstr>
      <vt:lpstr>Wie findest du (Tennis)?</vt:lpstr>
      <vt:lpstr>What do you think of (tennis)?</vt:lpstr>
      <vt:lpstr>die Hausaufgaben machen</vt:lpstr>
      <vt:lpstr>to do homework</vt:lpstr>
      <vt:lpstr>nach der Schule</vt:lpstr>
      <vt:lpstr>after school</vt:lpstr>
      <vt:lpstr>am Abend</vt:lpstr>
      <vt:lpstr>in the evening</vt:lpstr>
      <vt:lpstr>im Frühling</vt:lpstr>
      <vt:lpstr>in the spring</vt:lpstr>
      <vt:lpstr>im Herbst</vt:lpstr>
      <vt:lpstr>in the fall</vt:lpstr>
      <vt:lpstr>Wann?</vt:lpstr>
      <vt:lpstr>When?</vt:lpstr>
      <vt:lpstr>am Nachmittag</vt:lpstr>
      <vt:lpstr>in the afternoon</vt:lpstr>
      <vt:lpstr>am Wochenende</vt:lpstr>
      <vt:lpstr>on the weekend</vt:lpstr>
      <vt:lpstr>im Sommer</vt:lpstr>
      <vt:lpstr>in the summer</vt:lpstr>
      <vt:lpstr>im Winter</vt:lpstr>
      <vt:lpstr>in the winter</vt:lpstr>
      <vt:lpstr>Spitze!</vt:lpstr>
      <vt:lpstr>super!</vt:lpstr>
      <vt:lpstr>Klasse!</vt:lpstr>
      <vt:lpstr>great!  terrific!</vt:lpstr>
      <vt:lpstr>prima!</vt:lpstr>
      <vt:lpstr>great!  terrific!</vt:lpstr>
      <vt:lpstr>toll!</vt:lpstr>
      <vt:lpstr>great!  terrific!</vt:lpstr>
      <vt:lpstr>langweilig</vt:lpstr>
      <vt:lpstr>boring</vt:lpstr>
      <vt:lpstr>(Tanzen) macht Spaβ.</vt:lpstr>
      <vt:lpstr>(Dancing) is fun.</vt:lpstr>
      <vt:lpstr>Ich finde (Tennis) . . .</vt:lpstr>
      <vt:lpstr>I think (Tennis) is . . .</vt:lpstr>
      <vt:lpstr>super!</vt:lpstr>
      <vt:lpstr>super!</vt:lpstr>
      <vt:lpstr>interessant</vt:lpstr>
      <vt:lpstr>interesting</vt:lpstr>
      <vt:lpstr>blöd</vt:lpstr>
      <vt:lpstr>dumb</vt:lpstr>
      <vt:lpstr>(Tennis) macht keinen Spaβ. </vt:lpstr>
      <vt:lpstr>(Tennis) is no fun.</vt:lpstr>
      <vt:lpstr>Ich auch.</vt:lpstr>
      <vt:lpstr>Me too.</vt:lpstr>
      <vt:lpstr>Stimmt!</vt:lpstr>
      <vt:lpstr>That’s right! True!</vt:lpstr>
      <vt:lpstr>Das finde ich auch.</vt:lpstr>
      <vt:lpstr>I think so too.</vt:lpstr>
      <vt:lpstr>Ich nicht.</vt:lpstr>
      <vt:lpstr>I don’t.  Not me.</vt:lpstr>
      <vt:lpstr>Stimmt nicht!</vt:lpstr>
      <vt:lpstr>Not true!</vt:lpstr>
      <vt:lpstr>Das finde ich nicht.</vt:lpstr>
      <vt:lpstr>I disagree.</vt:lpstr>
      <vt:lpstr>Ich surfe Sport im Internet.</vt:lpstr>
      <vt:lpstr>I surf the ‘Net for Sports.</vt:lpstr>
      <vt:lpstr>So ein Mist!</vt:lpstr>
      <vt:lpstr>Darn it!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Kapitel 2-Stufe 3 Wortschatz</dc:title>
  <dc:creator>Brigitta Post</dc:creator>
  <cp:lastModifiedBy>Brigitta Post</cp:lastModifiedBy>
  <cp:revision>13</cp:revision>
  <dcterms:created xsi:type="dcterms:W3CDTF">2015-05-29T13:06:09Z</dcterms:created>
  <dcterms:modified xsi:type="dcterms:W3CDTF">2017-06-22T15:10:15Z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TC102867649990</vt:lpwstr>
  </property>
</Properties>
</file>